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59" r:id="rId8"/>
    <p:sldId id="264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7241F-8660-4B0B-B937-25195DB932FC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D1E0D4-7AB6-4940-92A0-024CCCF36D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7241F-8660-4B0B-B937-25195DB932FC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D1E0D4-7AB6-4940-92A0-024CCCF36D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7241F-8660-4B0B-B937-25195DB932FC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D1E0D4-7AB6-4940-92A0-024CCCF36D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7241F-8660-4B0B-B937-25195DB932FC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D1E0D4-7AB6-4940-92A0-024CCCF36D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7241F-8660-4B0B-B937-25195DB932FC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D1E0D4-7AB6-4940-92A0-024CCCF36D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7241F-8660-4B0B-B937-25195DB932FC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D1E0D4-7AB6-4940-92A0-024CCCF36D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7241F-8660-4B0B-B937-25195DB932FC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D1E0D4-7AB6-4940-92A0-024CCCF36D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7241F-8660-4B0B-B937-25195DB932FC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D1E0D4-7AB6-4940-92A0-024CCCF36D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7241F-8660-4B0B-B937-25195DB932FC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D1E0D4-7AB6-4940-92A0-024CCCF36D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7241F-8660-4B0B-B937-25195DB932FC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D1E0D4-7AB6-4940-92A0-024CCCF36D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7241F-8660-4B0B-B937-25195DB932FC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D1E0D4-7AB6-4940-92A0-024CCCF36D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107241F-8660-4B0B-B937-25195DB932FC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6D1E0D4-7AB6-4940-92A0-024CCCF36D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2132856"/>
            <a:ext cx="7406640" cy="1656184"/>
          </a:xfrm>
        </p:spPr>
        <p:txBody>
          <a:bodyPr/>
          <a:lstStyle/>
          <a:p>
            <a:r>
              <a:rPr lang="ru-RU" dirty="0" smtClean="0"/>
              <a:t>Волновые свойства света.</a:t>
            </a:r>
            <a:br>
              <a:rPr lang="ru-RU" dirty="0" smtClean="0"/>
            </a:br>
            <a:r>
              <a:rPr lang="ru-RU" dirty="0" smtClean="0"/>
              <a:t>                     11 класс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 интерференции: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1556792"/>
            <a:ext cx="74168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- интерферометры – приборы для измерения длины световой волны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pPr algn="just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 просветление оптики ( в оптических приборах при прохождении света через объектив потери света составляют до 50%) – все стеклянные детали покрывают тонкой пленкой с показателем преломления чуть меньше, чем у стекла; перераспределяются интерференционные максимумы и минимумы и потери света уменьшаются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3" name="Picture 3" descr="C:\Users\Wladislaw\Desktop\34de3a0e2503d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348880"/>
            <a:ext cx="2857500" cy="1895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           Дифракция света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/>
              <a:t>-явление отклонения света от прямолинейного направления распространения при прохождении вблизи препятствий. Как показывает опыт, свет при определенных условиях может заходить в область геометрической тени. Если на пути параллельного светового пучка расположено круглое препятствие (круглый диск, шарик или круглое отверстие в непрозрачном экране), то на экране, расположенном на достаточно большом расстоянии от препятствия, появляется </a:t>
            </a:r>
            <a:r>
              <a:rPr lang="ru-RU" sz="2400" b="1" dirty="0" smtClean="0"/>
              <a:t>дифракционная картина</a:t>
            </a:r>
            <a:r>
              <a:rPr lang="ru-RU" sz="2400" dirty="0" smtClean="0"/>
              <a:t> – система чередующихся светлых и темных колец.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Принцип Гюйгенса-Френеля дает объяснение явлению дифракции: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вторичные волны, исходя из точек одного и того же волнового фронта (волновой фронт – это множество точек, до которых дошло колебание в данный момент времени) , когерентны, т.к. все точки фронта колеблются с одной и той же частотой и в одной и той же фазе;</a:t>
            </a:r>
            <a:br>
              <a:rPr lang="ru-RU" dirty="0" smtClean="0"/>
            </a:br>
            <a:r>
              <a:rPr lang="ru-RU" dirty="0" smtClean="0"/>
              <a:t>2. вторичные волны, являясь когерентными, интерферируют.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Явление дифракции накладывает ограничения на применение законов геометрической оптики: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Закон прямолинейного распространения света, законы отражения и преломления света выполняются достаточно точно только , если размеры препятствий много больше длины световой волны.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Дифракционная решётка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dirty="0" smtClean="0"/>
              <a:t>- это оптический прибор для измерения длины световой волны.</a:t>
            </a:r>
            <a:br>
              <a:rPr lang="ru-RU" sz="1800" dirty="0" smtClean="0"/>
            </a:br>
            <a:r>
              <a:rPr lang="ru-RU" sz="1800" dirty="0" smtClean="0"/>
              <a:t>Дифракционная решетка представляет собой совокупность большого числа очень узких щелей, разделенных непрозрачными промежутками.</a:t>
            </a:r>
          </a:p>
          <a:p>
            <a:pPr algn="just"/>
            <a:r>
              <a:rPr lang="ru-RU" sz="1800" dirty="0" smtClean="0"/>
              <a:t>В спектральных приборах высокого класса вместо призм применяются </a:t>
            </a:r>
            <a:r>
              <a:rPr lang="ru-RU" sz="1800" b="1" i="1" dirty="0" smtClean="0"/>
              <a:t>дифракционные решетки</a:t>
            </a:r>
            <a:r>
              <a:rPr lang="ru-RU" sz="1800" dirty="0" smtClean="0"/>
              <a:t>.. В качестве дифракционной решетки может быть использован кусочек компакт-диска или даже осколок граммофонной пластинки.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pPr>
              <a:buNone/>
            </a:pPr>
            <a:r>
              <a:rPr lang="ru-RU" sz="1800" dirty="0" smtClean="0"/>
              <a:t>      </a:t>
            </a:r>
            <a:r>
              <a:rPr lang="ru-RU" sz="1800" b="1" dirty="0" smtClean="0"/>
              <a:t>Дифракционная картина от тонкой проволоки</a:t>
            </a:r>
            <a:endParaRPr lang="ru-RU" sz="1800" dirty="0"/>
          </a:p>
        </p:txBody>
      </p:sp>
      <p:pic>
        <p:nvPicPr>
          <p:cNvPr id="1032" name="Picture 8" descr="C:\Users\Wladislaw\Desktop\3-10-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789040"/>
            <a:ext cx="1584176" cy="1296144"/>
          </a:xfrm>
          <a:prstGeom prst="rect">
            <a:avLst/>
          </a:prstGeom>
          <a:noFill/>
        </p:spPr>
      </p:pic>
      <p:pic>
        <p:nvPicPr>
          <p:cNvPr id="1033" name="Picture 9" descr="C:\Users\Wladislaw\Desktop\1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5157192"/>
            <a:ext cx="952500" cy="942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Поляризация света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Опыт с турмалином – доказательство </a:t>
            </a:r>
            <a:r>
              <a:rPr lang="ru-RU" dirty="0" err="1" smtClean="0"/>
              <a:t>поперечности</a:t>
            </a:r>
            <a:r>
              <a:rPr lang="ru-RU" dirty="0" smtClean="0"/>
              <a:t> световых волн.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Кристалл турмалина – это прозрачный, зеленого цвета минерал, обладающий осью симметрии.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луче света от обычного источника присутствуют колебания векторов напряженности электрического поля Е и магнитной индукции В всевозможных направлений, перпендикулярных направлению распространения световой волны. Такая волна называется естественной волной.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/>
              <a:t>При прохождении через кристалл турмалина свет поляризуется. </a:t>
            </a:r>
            <a:br>
              <a:rPr lang="ru-RU" sz="2400" dirty="0" smtClean="0"/>
            </a:br>
            <a:r>
              <a:rPr lang="ru-RU" sz="2400" dirty="0" smtClean="0"/>
              <a:t>У поляризованного света колебания вектора напряженности Е происходят только в одной плоскости, которая совпадает с осью симметрии кристалла.</a:t>
            </a:r>
          </a:p>
          <a:p>
            <a:pPr algn="just"/>
            <a:r>
              <a:rPr lang="ru-RU" sz="2400" dirty="0" smtClean="0"/>
              <a:t>Схема действия поляризатора и стоящего за ним анализатора:</a:t>
            </a:r>
            <a:endParaRPr lang="ru-RU" sz="2400" dirty="0"/>
          </a:p>
        </p:txBody>
      </p:sp>
      <p:pic>
        <p:nvPicPr>
          <p:cNvPr id="1026" name="Picture 2" descr="C:\Users\Wladislaw\Desktop\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725144"/>
            <a:ext cx="2381250" cy="1419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Применение поляризованного света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- плавная регулировка освещенности с помощью двух поляроидов</a:t>
            </a:r>
            <a:br>
              <a:rPr lang="ru-RU" dirty="0" smtClean="0"/>
            </a:br>
            <a:r>
              <a:rPr lang="ru-RU" dirty="0" smtClean="0"/>
              <a:t>- для гашения бликов при фотографировании (блики гасят, поместив </a:t>
            </a:r>
            <a:r>
              <a:rPr lang="ru-RU" dirty="0" err="1" smtClean="0"/>
              <a:t>междуисточником</a:t>
            </a:r>
            <a:r>
              <a:rPr lang="ru-RU" dirty="0" smtClean="0"/>
              <a:t> света и отражающей поверхностью поляроид)</a:t>
            </a:r>
            <a:br>
              <a:rPr lang="ru-RU" dirty="0" smtClean="0"/>
            </a:br>
            <a:r>
              <a:rPr lang="ru-RU" dirty="0" smtClean="0"/>
              <a:t>- для устранения слепящего действия фар встречных машин.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История открытия волновых свойств света.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600" dirty="0" smtClean="0"/>
              <a:t>То, что свет обладает волновыми свойствами, было известно давно. Роберт Гук в своей работе "Микрография" (1665 г.) сравнивает свет с распространением волн. Христиан Гюйгенс в 1690 г. опубликовал "Трактат о свете", в котором развивает волновую теорию света. Интересно, что Ньютон, который был знаком с этими работами, в своем трактате об оптике убеждает себя и других в том, что свет состоит из частиц – корпускул. Авторитет Ньютона какое-то время даже препятствовал признанию волновой теории света. Это тем более удивительно, что Ньютон не только слышал о работах Гука и Гюйгенса, но и сам сконструировал и изготовил прибор, на котором наблюдал явление интерференции, известное сегодня каждому школьнику под названием "Кольца Ньютона". Явления дифракции и интерференции просто и естественно объясняются в волновой теории. Ему же, Ньютону, пришлось изменить себе самому и прибегнуть к "измышлению гипотез" весьма туманного содержания, чтобы заставить корпускулы двигаться должным образом.</a:t>
            </a:r>
          </a:p>
          <a:p>
            <a:pPr algn="just"/>
            <a:r>
              <a:rPr lang="ru-RU" sz="1600" dirty="0" smtClean="0"/>
              <a:t>К волновым свойствам относится: дисперсия, дифракция, интерференция, поляризация.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Дисперсия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979640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/>
              <a:t>Еще со времен Ньютона призма используется и как устройство для разложения белого света на составляющие. Известные опыты Ньютона по разложению солнечного света с помощью треугольной призмы на 7 цветов радуги можно трактовать как способ выделения из солнечного света электромагнитного излучения с определенной длиной волны</a:t>
            </a:r>
          </a:p>
          <a:p>
            <a:pPr algn="just"/>
            <a:r>
              <a:rPr lang="ru-RU" sz="1600" dirty="0" smtClean="0"/>
              <a:t>Зависимость показателя преломления света от его цвета называется </a:t>
            </a:r>
            <a:r>
              <a:rPr lang="ru-RU" sz="1600" dirty="0" smtClean="0">
                <a:solidFill>
                  <a:srgbClr val="C00000"/>
                </a:solidFill>
              </a:rPr>
              <a:t>дисперсией.</a:t>
            </a:r>
          </a:p>
          <a:p>
            <a:pPr algn="just"/>
            <a:r>
              <a:rPr lang="ru-RU" sz="1600" dirty="0" smtClean="0"/>
              <a:t>С точки зрения геометрической оптики такое разложение можно объяснить как различие показателей преломления лучей разного цвета, приписав красному цвету наименьший показатель преломления, а фиолетовому максимальный. Волновая оптика трактует показатель преломления как отношение скоростей света в вакууме и данном веществе:</a:t>
            </a:r>
          </a:p>
          <a:p>
            <a:pPr algn="just"/>
            <a:r>
              <a:rPr lang="ru-RU" sz="1600" dirty="0" err="1" smtClean="0"/>
              <a:t>n=с</a:t>
            </a:r>
            <a:r>
              <a:rPr lang="ru-RU" sz="1600" dirty="0" smtClean="0"/>
              <a:t>/</a:t>
            </a:r>
            <a:r>
              <a:rPr lang="en-US" sz="1600" dirty="0" smtClean="0"/>
              <a:t>v</a:t>
            </a:r>
            <a:endParaRPr lang="ru-RU" sz="1600" dirty="0" smtClean="0"/>
          </a:p>
          <a:p>
            <a:pPr algn="just"/>
            <a:r>
              <a:rPr lang="ru-RU" sz="1600" dirty="0" smtClean="0"/>
              <a:t> скорость распространения в стекле волн, соответствующих красному </a:t>
            </a:r>
            <a:r>
              <a:rPr lang="ru-RU" sz="1600" dirty="0" err="1" smtClean="0"/>
              <a:t>цвету,максимальна</a:t>
            </a:r>
            <a:endParaRPr lang="ru-RU" sz="1600" dirty="0" smtClean="0"/>
          </a:p>
          <a:p>
            <a:endParaRPr lang="ru-RU" sz="1400" dirty="0" smtClean="0"/>
          </a:p>
          <a:p>
            <a:endParaRPr lang="ru-RU" sz="1400" dirty="0"/>
          </a:p>
        </p:txBody>
      </p:sp>
      <p:pic>
        <p:nvPicPr>
          <p:cNvPr id="2050" name="Picture 2" descr="C:\Users\Wladislaw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5229200"/>
            <a:ext cx="214312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400" dirty="0" smtClean="0"/>
              <a:t>Спектр белого света: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  <a:p>
            <a:pPr algn="just"/>
            <a:r>
              <a:rPr lang="ru-RU" sz="2400" dirty="0" smtClean="0"/>
              <a:t>Выводы:</a:t>
            </a:r>
            <a:br>
              <a:rPr lang="ru-RU" sz="2400" dirty="0" smtClean="0"/>
            </a:br>
            <a:r>
              <a:rPr lang="ru-RU" sz="2400" dirty="0" smtClean="0"/>
              <a:t>- призма разлагает свет</a:t>
            </a:r>
            <a:br>
              <a:rPr lang="ru-RU" sz="2400" dirty="0" smtClean="0"/>
            </a:br>
            <a:r>
              <a:rPr lang="ru-RU" sz="2400" dirty="0" smtClean="0"/>
              <a:t>- белый свет является сложным (составным)</a:t>
            </a:r>
            <a:br>
              <a:rPr lang="ru-RU" sz="2400" dirty="0" smtClean="0"/>
            </a:br>
            <a:r>
              <a:rPr lang="ru-RU" sz="2400" dirty="0" smtClean="0"/>
              <a:t>- фиолетовые лучи преломляются сильнее красных.</a:t>
            </a:r>
          </a:p>
          <a:p>
            <a:pPr algn="just"/>
            <a:r>
              <a:rPr lang="ru-RU" sz="2400" dirty="0" smtClean="0"/>
              <a:t>Цвет луча света определяется его частотой колебаний. </a:t>
            </a:r>
          </a:p>
          <a:p>
            <a:pPr algn="just"/>
            <a:r>
              <a:rPr lang="ru-RU" sz="2400" dirty="0" smtClean="0"/>
              <a:t>При переходе из одной среды в другую изменяются скорость света и длина волны, а частота, определяющая цвет остается постоянной.</a:t>
            </a:r>
          </a:p>
          <a:p>
            <a:pPr algn="just"/>
            <a:r>
              <a:rPr lang="ru-RU" sz="2400" dirty="0" smtClean="0"/>
              <a:t>Границы диапазонов белого света и его составляющих принято характеризовать их длинами волн в вакууме.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Wladislaw\Desktop\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916832"/>
            <a:ext cx="3238500" cy="314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Наблюдение дисперсии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- при прохождении света через призму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- преломление света в водяных каплях, при образовании радуги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вокруг фонарей в тумане.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Users\Wladislaw\Desktop\rubase_2_711298451_42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916832"/>
            <a:ext cx="2088232" cy="936104"/>
          </a:xfrm>
          <a:prstGeom prst="rect">
            <a:avLst/>
          </a:prstGeom>
          <a:noFill/>
        </p:spPr>
      </p:pic>
      <p:pic>
        <p:nvPicPr>
          <p:cNvPr id="2052" name="Picture 4" descr="C:\Users\Wladislaw\Desktop\8d015ac7dd6fec7fa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933056"/>
            <a:ext cx="2592288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Объяснение цвета любого предмета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- Белая бумага отражает все падающие на нее лучи различных цветов;</a:t>
            </a:r>
            <a:br>
              <a:rPr lang="ru-RU" dirty="0" smtClean="0"/>
            </a:br>
            <a:r>
              <a:rPr lang="ru-RU" dirty="0" smtClean="0"/>
              <a:t>- красный предмет отражает только лучи красного цвета, а лучи остальных цветов поглощает;</a:t>
            </a:r>
            <a:br>
              <a:rPr lang="ru-RU" dirty="0" smtClean="0"/>
            </a:br>
            <a:r>
              <a:rPr lang="ru-RU" dirty="0" smtClean="0"/>
              <a:t>- глаз воспринимает отраженные от предмета лучи определенной длины волны и таким образом воспринимает цвет предмета.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Интерференция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/>
              <a:t>– это явление наложения когерентных волн</a:t>
            </a:r>
            <a:br>
              <a:rPr lang="ru-RU" sz="2400" dirty="0" smtClean="0"/>
            </a:br>
            <a:r>
              <a:rPr lang="ru-RU" sz="2400" dirty="0" smtClean="0"/>
              <a:t>- свойственно волнам любой природы (механическим, электромагнитным и т.д.</a:t>
            </a:r>
          </a:p>
          <a:p>
            <a:pPr algn="just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Когерентные волны - это волны, испускаемые источниками, имеющими одинаковую частоту и постоянную разность фаз.</a:t>
            </a:r>
            <a:endParaRPr lang="ru-RU" sz="2400" dirty="0"/>
          </a:p>
        </p:txBody>
      </p:sp>
      <p:pic>
        <p:nvPicPr>
          <p:cNvPr id="6146" name="Picture 2" descr="C:\Users\Wladislaw\Desktop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708920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Опыт Юнга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1802г. Английский физик Томас Юнг поставил опыт, в котором наблюдалась 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/>
              <a:t>интерференция света.</a:t>
            </a:r>
          </a:p>
          <a:p>
            <a:pPr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ru-RU" sz="1800" dirty="0" smtClean="0"/>
              <a:t>  От одного источника через щель А формировались два пучка света ( через щели В и С), далее пучки света падали на экран Э. Так как воны от щелей В и С были когерентными, на экране можно было наблюдать интерференционную картину: чередование светлых и темных полос.</a:t>
            </a:r>
          </a:p>
          <a:p>
            <a:pPr algn="just">
              <a:buNone/>
            </a:pPr>
            <a:r>
              <a:rPr lang="ru-RU" sz="1800" dirty="0" smtClean="0"/>
              <a:t>Светлые полосы – волны усиливали друг друга (соблюдалось условие максимума).</a:t>
            </a:r>
            <a:br>
              <a:rPr lang="ru-RU" sz="1800" dirty="0" smtClean="0"/>
            </a:br>
            <a:r>
              <a:rPr lang="ru-RU" sz="1800" dirty="0" smtClean="0"/>
              <a:t>Темные полосы – волны складывались в противофазе и гасили друг друга (условие минимума).</a:t>
            </a:r>
          </a:p>
        </p:txBody>
      </p:sp>
      <p:pic>
        <p:nvPicPr>
          <p:cNvPr id="3074" name="Picture 2" descr="C:\Users\Wladislaw\Desktop\2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132857"/>
            <a:ext cx="1971675" cy="1440160"/>
          </a:xfrm>
          <a:prstGeom prst="rect">
            <a:avLst/>
          </a:prstGeom>
          <a:noFill/>
        </p:spPr>
      </p:pic>
      <p:pic>
        <p:nvPicPr>
          <p:cNvPr id="3075" name="Picture 3" descr="C:\Users\Wladislaw\Desktop\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276872"/>
            <a:ext cx="2016223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Интерференция в тонких пленках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Явление интерференции можно наблюдать, например: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 smtClean="0"/>
          </a:p>
          <a:p>
            <a:pPr algn="just"/>
            <a:r>
              <a:rPr lang="ru-RU" sz="2400" dirty="0" smtClean="0"/>
              <a:t>- радужные разводы на поверхности жидкости при разливе нефти, керосина, в мыльных пузырях;</a:t>
            </a:r>
          </a:p>
          <a:p>
            <a:pPr algn="just"/>
            <a:r>
              <a:rPr lang="ru-RU" sz="2400" dirty="0" smtClean="0"/>
              <a:t>Толщина пленки должна быть больше длины световой волны.</a:t>
            </a:r>
            <a:endParaRPr lang="ru-RU" sz="2400" dirty="0"/>
          </a:p>
        </p:txBody>
      </p:sp>
      <p:pic>
        <p:nvPicPr>
          <p:cNvPr id="4098" name="Picture 2" descr="C:\Users\Wladislaw\Desktop\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988840"/>
            <a:ext cx="2037829" cy="1200844"/>
          </a:xfrm>
          <a:prstGeom prst="rect">
            <a:avLst/>
          </a:prstGeom>
          <a:noFill/>
        </p:spPr>
      </p:pic>
      <p:pic>
        <p:nvPicPr>
          <p:cNvPr id="4099" name="Picture 3" descr="C:\Users\Wladislaw\Desktop\2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5085184"/>
            <a:ext cx="1800225" cy="1323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118</TotalTime>
  <Words>541</Words>
  <Application>Microsoft Office PowerPoint</Application>
  <PresentationFormat>Экран (4:3)</PresentationFormat>
  <Paragraphs>71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Волновые свойства света.                      11 класс</vt:lpstr>
      <vt:lpstr>История открытия волновых свойств света.</vt:lpstr>
      <vt:lpstr>                  Дисперсия</vt:lpstr>
      <vt:lpstr>Слайд 4</vt:lpstr>
      <vt:lpstr>    Наблюдение дисперсии</vt:lpstr>
      <vt:lpstr>Объяснение цвета любого предмета</vt:lpstr>
      <vt:lpstr>              Интерференция</vt:lpstr>
      <vt:lpstr>               Опыт Юнга</vt:lpstr>
      <vt:lpstr>Интерференция в тонких пленках</vt:lpstr>
      <vt:lpstr>Применение интерференции:</vt:lpstr>
      <vt:lpstr>              Дифракция света</vt:lpstr>
      <vt:lpstr>Слайд 12</vt:lpstr>
      <vt:lpstr>   Дифракционная решётка</vt:lpstr>
      <vt:lpstr>          Поляризация света</vt:lpstr>
      <vt:lpstr>Слайд 15</vt:lpstr>
      <vt:lpstr>Применение поляризованного света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Волновые свойства света.                      11 класс</dc:title>
  <dc:creator>Wladislaw</dc:creator>
  <cp:lastModifiedBy>Stip</cp:lastModifiedBy>
  <cp:revision>14</cp:revision>
  <dcterms:created xsi:type="dcterms:W3CDTF">2014-12-25T15:31:25Z</dcterms:created>
  <dcterms:modified xsi:type="dcterms:W3CDTF">2020-12-05T05:54:37Z</dcterms:modified>
</cp:coreProperties>
</file>